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1"/>
  </p:notesMasterIdLst>
  <p:sldIdLst>
    <p:sldId id="256" r:id="rId2"/>
    <p:sldId id="264" r:id="rId3"/>
    <p:sldId id="259" r:id="rId4"/>
    <p:sldId id="266" r:id="rId5"/>
    <p:sldId id="265" r:id="rId6"/>
    <p:sldId id="257" r:id="rId7"/>
    <p:sldId id="263" r:id="rId8"/>
    <p:sldId id="261" r:id="rId9"/>
    <p:sldId id="262"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67556"/>
  </p:normalViewPr>
  <p:slideViewPr>
    <p:cSldViewPr snapToGrid="0">
      <p:cViewPr varScale="1">
        <p:scale>
          <a:sx n="108" d="100"/>
          <a:sy n="108" d="100"/>
        </p:scale>
        <p:origin x="560" y="192"/>
      </p:cViewPr>
      <p:guideLst>
        <p:guide orient="horz" pos="1620"/>
        <p:guide pos="2880"/>
      </p:guideLst>
    </p:cSldViewPr>
  </p:slideViewPr>
  <p:notesTextViewPr>
    <p:cViewPr>
      <p:scale>
        <a:sx n="1" d="1"/>
        <a:sy n="1" d="1"/>
      </p:scale>
      <p:origin x="0" y="-456"/>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term artificial intelligence was coined in 1956 by John McCarthy when he was organizing the </a:t>
            </a:r>
            <a:r>
              <a:rPr lang="en-US" sz="1100" b="1" i="0" u="none" strike="noStrike" cap="none" dirty="0">
                <a:solidFill>
                  <a:srgbClr val="000000"/>
                </a:solidFill>
                <a:effectLst/>
                <a:latin typeface="Arial"/>
                <a:ea typeface="Arial"/>
                <a:cs typeface="Arial"/>
                <a:sym typeface="Arial"/>
              </a:rPr>
              <a:t>Dartmouth Summer Research Project on Artificial Intelligence. </a:t>
            </a:r>
            <a:r>
              <a:rPr lang="en-US" sz="1100" b="0" i="0" u="none" strike="noStrike" cap="none" dirty="0">
                <a:solidFill>
                  <a:srgbClr val="000000"/>
                </a:solidFill>
                <a:effectLst/>
                <a:latin typeface="Arial"/>
                <a:ea typeface="Arial"/>
                <a:cs typeface="Arial"/>
                <a:sym typeface="Arial"/>
              </a:rPr>
              <a:t>The goal of the Summer Research Project was to clarify and develop ideas around thinking machines. He selected the term artificial intelligence for it’s neutrality. He did not want to focus on or over emphasize any of the specific fields used to describe the field at the time; including cybernetics, automata theory, and complex information processing. </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For those of you not familiar John McCarthy, you can think him for Garbage Collection and Time Sharing. Time sharing is essentially servers and cloud computing.</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&lt;Read Definition&gt;</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As many of you surmised from the name, the field of Artificial Intelligence is our attempt to build human intelligence. If successfully, it is likely that AI will be exceed human intelligence; be super-intelligent. In fact, we already have seen machines that exceed human capabilities. One example is DeepMind’s AlphaGo which is “arguably the world strongest go player of all time”. </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AlphaGo fits this definition of AI, however it does not fit the definition of “strong” or Artificial General Intelligence which is “is the intelligence of a machine that has the capacity to understand or learn any intellectual task that a human being can”</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err="1">
                <a:solidFill>
                  <a:srgbClr val="000000"/>
                </a:solidFill>
                <a:effectLst/>
                <a:latin typeface="Arial"/>
                <a:ea typeface="Arial"/>
                <a:cs typeface="Arial"/>
                <a:sym typeface="Arial"/>
              </a:rPr>
              <a:t>AlphGo</a:t>
            </a:r>
            <a:r>
              <a:rPr lang="en-US" sz="1100" b="0" i="0" u="none" strike="noStrike" cap="none" dirty="0">
                <a:solidFill>
                  <a:srgbClr val="000000"/>
                </a:solidFill>
                <a:effectLst/>
                <a:latin typeface="Arial"/>
                <a:ea typeface="Arial"/>
                <a:cs typeface="Arial"/>
                <a:sym typeface="Arial"/>
              </a:rPr>
              <a:t> can play the game Go very well, but it will fail at tasks which are quite simple for humans to learn like face recognition or reading handwritten letters, although there are machines that can achieve these tasks with better than human performance.</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I think when the term Artificial Intelligence was first introduced this, the idea of Artificial General Intelligence was the intent.  </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If we are going to build intelligent machines we might expect that they would be able to learn. After all that is how humans become more intelligent. One of the major fields of AI is, Machine Learning, and we will define that next.</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endParaRPr lang="en-US" dirty="0"/>
          </a:p>
        </p:txBody>
      </p:sp>
    </p:spTree>
    <p:extLst>
      <p:ext uri="{BB962C8B-B14F-4D97-AF65-F5344CB8AC3E}">
        <p14:creationId xmlns:p14="http://schemas.microsoft.com/office/powerpoint/2010/main" val="2041694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645bcb285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645bcb285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If we are trying to build human intelligence a natural question might be; how does this definition relate to human learning?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Perhaps, we’ve never thought of our learning at such a low level.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Let’s start with the data and the methods, because in the human system they are pretty tightly coupled.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What data do we collect as humans? The simple examples are our senses.</a:t>
            </a:r>
          </a:p>
          <a:p>
            <a:pPr marL="0" lvl="0" indent="0" algn="l" rtl="0">
              <a:spcBef>
                <a:spcPts val="0"/>
              </a:spcBef>
              <a:spcAft>
                <a:spcPts val="0"/>
              </a:spcAft>
              <a:buNone/>
            </a:pPr>
            <a:r>
              <a:rPr lang="en-US" dirty="0"/>
              <a:t>Photons and light – sight</a:t>
            </a:r>
          </a:p>
          <a:p>
            <a:pPr marL="0" lvl="0" indent="0" algn="l" rtl="0">
              <a:spcBef>
                <a:spcPts val="0"/>
              </a:spcBef>
              <a:spcAft>
                <a:spcPts val="0"/>
              </a:spcAft>
              <a:buNone/>
            </a:pPr>
            <a:r>
              <a:rPr lang="en-US" dirty="0"/>
              <a:t>Temperature – skin</a:t>
            </a:r>
          </a:p>
          <a:p>
            <a:pPr marL="0" lvl="0" indent="0" algn="l" rtl="0">
              <a:spcBef>
                <a:spcPts val="0"/>
              </a:spcBef>
              <a:spcAft>
                <a:spcPts val="0"/>
              </a:spcAft>
              <a:buNone/>
            </a:pPr>
            <a:r>
              <a:rPr lang="en-US" dirty="0"/>
              <a:t>Scent/Odor – nose</a:t>
            </a:r>
          </a:p>
          <a:p>
            <a:pPr marL="0" lvl="0" indent="0" algn="l" rtl="0">
              <a:spcBef>
                <a:spcPts val="0"/>
              </a:spcBef>
              <a:spcAft>
                <a:spcPts val="0"/>
              </a:spcAft>
              <a:buNone/>
            </a:pPr>
            <a:r>
              <a:rPr lang="en-US" dirty="0"/>
              <a:t>flavor – tongue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How do we use this to predict future data or to perform other kinds of decision making under uncertainty?</a:t>
            </a:r>
          </a:p>
          <a:p>
            <a:pPr marL="0" lvl="0" indent="0" algn="l" rtl="0">
              <a:spcBef>
                <a:spcPts val="0"/>
              </a:spcBef>
              <a:spcAft>
                <a:spcPts val="0"/>
              </a:spcAft>
              <a:buNone/>
            </a:pPr>
            <a:r>
              <a:rPr lang="en-US" dirty="0"/>
              <a:t>The example I thought of is touching a hot stove, usually it only takes touching a hot stove once to know not to do it again.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Humans are in fact very good learners, usually we only need one or two good examples of something to learn the pattern. If as a child I show you this image of a cat….</a:t>
            </a: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 you will have no difficulty identifying that this is a cat, even thought it is a different color, or that this is a cat even though you’re only seeing the ears. You’ll also be able to identify that this hairless creature, is in fact, also a cat.</a:t>
            </a:r>
          </a:p>
          <a:p>
            <a:pPr marL="158750" indent="0">
              <a:buNone/>
            </a:pPr>
            <a:endParaRPr lang="en-US" dirty="0"/>
          </a:p>
          <a:p>
            <a:pPr marL="158750" indent="0">
              <a:buNone/>
            </a:pPr>
            <a:r>
              <a:rPr lang="en-US" dirty="0"/>
              <a:t>A computer attempting the same task will need to thousands of photos of cats and examples of not cat to be able to accomplish this task.</a:t>
            </a:r>
          </a:p>
        </p:txBody>
      </p:sp>
    </p:spTree>
    <p:extLst>
      <p:ext uri="{BB962C8B-B14F-4D97-AF65-F5344CB8AC3E}">
        <p14:creationId xmlns:p14="http://schemas.microsoft.com/office/powerpoint/2010/main" val="34748839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Neural Nets are inspired by how the brain is structured vs how the brain works.</a:t>
            </a:r>
          </a:p>
        </p:txBody>
      </p:sp>
    </p:spTree>
    <p:extLst>
      <p:ext uri="{BB962C8B-B14F-4D97-AF65-F5344CB8AC3E}">
        <p14:creationId xmlns:p14="http://schemas.microsoft.com/office/powerpoint/2010/main" val="2608070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645bcb28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645bcb28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9651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645bcb2856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645bcb2856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645bcb285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645bcb285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hyperlink" Target="shorturl.at/ltvPZ"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36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 to Machine Learning</a:t>
            </a:r>
            <a:endParaRPr dirty="0"/>
          </a:p>
        </p:txBody>
      </p:sp>
      <p:sp>
        <p:nvSpPr>
          <p:cNvPr id="55" name="Google Shape;55;p13"/>
          <p:cNvSpPr txBox="1">
            <a:spLocks noGrp="1"/>
          </p:cNvSpPr>
          <p:nvPr>
            <p:ph type="subTitle" idx="1"/>
          </p:nvPr>
        </p:nvSpPr>
        <p:spPr>
          <a:xfrm>
            <a:off x="311700" y="2240362"/>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err="1"/>
              <a:t>Kyli</a:t>
            </a:r>
            <a:r>
              <a:rPr lang="en" dirty="0"/>
              <a:t> </a:t>
            </a:r>
            <a:r>
              <a:rPr lang="en" dirty="0" err="1"/>
              <a:t>McKay-Bishop</a:t>
            </a:r>
            <a:endParaRPr dirty="0"/>
          </a:p>
        </p:txBody>
      </p:sp>
      <p:pic>
        <p:nvPicPr>
          <p:cNvPr id="2" name="Picture 1">
            <a:extLst>
              <a:ext uri="{FF2B5EF4-FFF2-40B4-BE49-F238E27FC236}">
                <a16:creationId xmlns:a16="http://schemas.microsoft.com/office/drawing/2014/main" id="{A8501B9C-5EE4-4E4D-B7E5-C171C3911254}"/>
              </a:ext>
            </a:extLst>
          </p:cNvPr>
          <p:cNvPicPr>
            <a:picLocks noChangeAspect="1"/>
          </p:cNvPicPr>
          <p:nvPr/>
        </p:nvPicPr>
        <p:blipFill>
          <a:blip r:embed="rId3"/>
          <a:stretch>
            <a:fillRect/>
          </a:stretch>
        </p:blipFill>
        <p:spPr>
          <a:xfrm>
            <a:off x="5227391" y="4085080"/>
            <a:ext cx="1597795" cy="823669"/>
          </a:xfrm>
          <a:prstGeom prst="rect">
            <a:avLst/>
          </a:prstGeom>
        </p:spPr>
      </p:pic>
      <p:pic>
        <p:nvPicPr>
          <p:cNvPr id="3" name="Picture 2">
            <a:extLst>
              <a:ext uri="{FF2B5EF4-FFF2-40B4-BE49-F238E27FC236}">
                <a16:creationId xmlns:a16="http://schemas.microsoft.com/office/drawing/2014/main" id="{BE7004A3-B2AD-D341-B578-7F70BF107834}"/>
              </a:ext>
            </a:extLst>
          </p:cNvPr>
          <p:cNvPicPr>
            <a:picLocks noChangeAspect="1"/>
          </p:cNvPicPr>
          <p:nvPr/>
        </p:nvPicPr>
        <p:blipFill>
          <a:blip r:embed="rId4"/>
          <a:stretch>
            <a:fillRect/>
          </a:stretch>
        </p:blipFill>
        <p:spPr>
          <a:xfrm>
            <a:off x="2205060" y="4103726"/>
            <a:ext cx="2769802" cy="69706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088CF-6189-314D-BFF2-6FCDE0A68295}"/>
              </a:ext>
            </a:extLst>
          </p:cNvPr>
          <p:cNvSpPr>
            <a:spLocks noGrp="1"/>
          </p:cNvSpPr>
          <p:nvPr>
            <p:ph type="title"/>
          </p:nvPr>
        </p:nvSpPr>
        <p:spPr>
          <a:xfrm>
            <a:off x="311700" y="150347"/>
            <a:ext cx="8520600" cy="572700"/>
          </a:xfrm>
        </p:spPr>
        <p:txBody>
          <a:bodyPr/>
          <a:lstStyle/>
          <a:p>
            <a:r>
              <a:rPr lang="en-US" dirty="0"/>
              <a:t>Artificial Intelligence</a:t>
            </a:r>
          </a:p>
        </p:txBody>
      </p:sp>
      <p:sp>
        <p:nvSpPr>
          <p:cNvPr id="3" name="Text Placeholder 2">
            <a:extLst>
              <a:ext uri="{FF2B5EF4-FFF2-40B4-BE49-F238E27FC236}">
                <a16:creationId xmlns:a16="http://schemas.microsoft.com/office/drawing/2014/main" id="{601CB8B3-15A9-CF45-8197-01BD3115B046}"/>
              </a:ext>
            </a:extLst>
          </p:cNvPr>
          <p:cNvSpPr>
            <a:spLocks noGrp="1"/>
          </p:cNvSpPr>
          <p:nvPr>
            <p:ph type="body" idx="1"/>
          </p:nvPr>
        </p:nvSpPr>
        <p:spPr>
          <a:xfrm>
            <a:off x="4346369" y="1026053"/>
            <a:ext cx="4569058" cy="3680750"/>
          </a:xfrm>
        </p:spPr>
        <p:txBody>
          <a:bodyPr/>
          <a:lstStyle/>
          <a:p>
            <a:pPr marL="114300" indent="0">
              <a:buNone/>
            </a:pPr>
            <a:r>
              <a:rPr lang="en-US" dirty="0"/>
              <a:t>“The theory and development of computer systems able to perform tasks that normally require human intelligence, such as visual perception, speech recognition, decision-making, and translation between languages.”</a:t>
            </a:r>
          </a:p>
        </p:txBody>
      </p:sp>
      <p:sp>
        <p:nvSpPr>
          <p:cNvPr id="4" name="TextBox 3">
            <a:extLst>
              <a:ext uri="{FF2B5EF4-FFF2-40B4-BE49-F238E27FC236}">
                <a16:creationId xmlns:a16="http://schemas.microsoft.com/office/drawing/2014/main" id="{28433016-7E27-4843-BB6A-CEF1BDCA8264}"/>
              </a:ext>
            </a:extLst>
          </p:cNvPr>
          <p:cNvSpPr txBox="1"/>
          <p:nvPr/>
        </p:nvSpPr>
        <p:spPr>
          <a:xfrm>
            <a:off x="240449" y="4836821"/>
            <a:ext cx="8424086" cy="261610"/>
          </a:xfrm>
          <a:prstGeom prst="rect">
            <a:avLst/>
          </a:prstGeom>
          <a:noFill/>
        </p:spPr>
        <p:txBody>
          <a:bodyPr wrap="square" rtlCol="0">
            <a:spAutoFit/>
          </a:bodyPr>
          <a:lstStyle/>
          <a:p>
            <a:r>
              <a:rPr lang="en-US" sz="1100" dirty="0">
                <a:solidFill>
                  <a:schemeClr val="bg2">
                    <a:lumMod val="60000"/>
                    <a:lumOff val="40000"/>
                  </a:schemeClr>
                </a:solidFill>
              </a:rPr>
              <a:t>1. </a:t>
            </a:r>
            <a:r>
              <a:rPr lang="en-US" sz="1100" dirty="0">
                <a:solidFill>
                  <a:schemeClr val="bg2">
                    <a:lumMod val="60000"/>
                    <a:lumOff val="40000"/>
                  </a:schemeClr>
                </a:solidFill>
                <a:hlinkClick r:id="rId3"/>
              </a:rPr>
              <a:t>Google Search Definition</a:t>
            </a:r>
            <a:endParaRPr lang="en-US" sz="1100" i="1" dirty="0">
              <a:solidFill>
                <a:schemeClr val="bg2">
                  <a:lumMod val="60000"/>
                  <a:lumOff val="40000"/>
                </a:schemeClr>
              </a:solidFill>
            </a:endParaRPr>
          </a:p>
        </p:txBody>
      </p:sp>
      <p:pic>
        <p:nvPicPr>
          <p:cNvPr id="5" name="Picture 4">
            <a:extLst>
              <a:ext uri="{FF2B5EF4-FFF2-40B4-BE49-F238E27FC236}">
                <a16:creationId xmlns:a16="http://schemas.microsoft.com/office/drawing/2014/main" id="{771F9D13-1407-3342-95B5-5B9DE28D729D}"/>
              </a:ext>
            </a:extLst>
          </p:cNvPr>
          <p:cNvPicPr>
            <a:picLocks noChangeAspect="1"/>
          </p:cNvPicPr>
          <p:nvPr/>
        </p:nvPicPr>
        <p:blipFill>
          <a:blip r:embed="rId4"/>
          <a:stretch>
            <a:fillRect/>
          </a:stretch>
        </p:blipFill>
        <p:spPr>
          <a:xfrm>
            <a:off x="311700" y="1017725"/>
            <a:ext cx="3951542" cy="3689078"/>
          </a:xfrm>
          <a:prstGeom prst="rect">
            <a:avLst/>
          </a:prstGeom>
        </p:spPr>
      </p:pic>
    </p:spTree>
    <p:extLst>
      <p:ext uri="{BB962C8B-B14F-4D97-AF65-F5344CB8AC3E}">
        <p14:creationId xmlns:p14="http://schemas.microsoft.com/office/powerpoint/2010/main" val="876311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Machine Learning</a:t>
            </a:r>
            <a:endParaRPr/>
          </a:p>
        </p:txBody>
      </p:sp>
      <p:sp>
        <p:nvSpPr>
          <p:cNvPr id="73" name="Google Shape;7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“…a set of methods that can automatically detect patterns in data, and then use the uncovered patterns to predict future data, or to perform other kinds of decision making under uncertainty…” </a:t>
            </a:r>
            <a:r>
              <a:rPr lang="en-US" baseline="30000" dirty="0"/>
              <a:t>1</a:t>
            </a:r>
            <a:endParaRPr dirty="0"/>
          </a:p>
        </p:txBody>
      </p:sp>
      <p:sp>
        <p:nvSpPr>
          <p:cNvPr id="2" name="TextBox 1">
            <a:extLst>
              <a:ext uri="{FF2B5EF4-FFF2-40B4-BE49-F238E27FC236}">
                <a16:creationId xmlns:a16="http://schemas.microsoft.com/office/drawing/2014/main" id="{2F731672-F58F-294D-8DAA-07A3CC187283}"/>
              </a:ext>
            </a:extLst>
          </p:cNvPr>
          <p:cNvSpPr txBox="1"/>
          <p:nvPr/>
        </p:nvSpPr>
        <p:spPr>
          <a:xfrm>
            <a:off x="311700" y="4698475"/>
            <a:ext cx="8424086" cy="261610"/>
          </a:xfrm>
          <a:prstGeom prst="rect">
            <a:avLst/>
          </a:prstGeom>
          <a:noFill/>
        </p:spPr>
        <p:txBody>
          <a:bodyPr wrap="square" rtlCol="0">
            <a:spAutoFit/>
          </a:bodyPr>
          <a:lstStyle/>
          <a:p>
            <a:r>
              <a:rPr lang="en-US" sz="1100" dirty="0">
                <a:solidFill>
                  <a:schemeClr val="bg2">
                    <a:lumMod val="60000"/>
                    <a:lumOff val="40000"/>
                  </a:schemeClr>
                </a:solidFill>
              </a:rPr>
              <a:t>1. Machine Learning A Probabilistic Perspective </a:t>
            </a:r>
            <a:r>
              <a:rPr lang="en-US" sz="1100" i="1" dirty="0">
                <a:solidFill>
                  <a:schemeClr val="bg2">
                    <a:lumMod val="60000"/>
                    <a:lumOff val="40000"/>
                  </a:schemeClr>
                </a:solidFill>
              </a:rPr>
              <a:t>Kevin P. Murphy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206D312-B7F9-BD46-A1E3-531B1853D17E}"/>
              </a:ext>
            </a:extLst>
          </p:cNvPr>
          <p:cNvPicPr>
            <a:picLocks noChangeAspect="1"/>
          </p:cNvPicPr>
          <p:nvPr/>
        </p:nvPicPr>
        <p:blipFill>
          <a:blip r:embed="rId3"/>
          <a:stretch>
            <a:fillRect/>
          </a:stretch>
        </p:blipFill>
        <p:spPr>
          <a:xfrm>
            <a:off x="2170298" y="349250"/>
            <a:ext cx="2654300" cy="4445000"/>
          </a:xfrm>
          <a:prstGeom prst="rect">
            <a:avLst/>
          </a:prstGeom>
        </p:spPr>
      </p:pic>
      <p:pic>
        <p:nvPicPr>
          <p:cNvPr id="7" name="Picture 6">
            <a:extLst>
              <a:ext uri="{FF2B5EF4-FFF2-40B4-BE49-F238E27FC236}">
                <a16:creationId xmlns:a16="http://schemas.microsoft.com/office/drawing/2014/main" id="{02F4F04D-EAAF-1647-A195-1732B02026A1}"/>
              </a:ext>
            </a:extLst>
          </p:cNvPr>
          <p:cNvPicPr>
            <a:picLocks noChangeAspect="1"/>
          </p:cNvPicPr>
          <p:nvPr/>
        </p:nvPicPr>
        <p:blipFill>
          <a:blip r:embed="rId4"/>
          <a:stretch>
            <a:fillRect/>
          </a:stretch>
        </p:blipFill>
        <p:spPr>
          <a:xfrm>
            <a:off x="5130800" y="112238"/>
            <a:ext cx="4013200" cy="2235200"/>
          </a:xfrm>
          <a:prstGeom prst="rect">
            <a:avLst/>
          </a:prstGeom>
        </p:spPr>
      </p:pic>
      <p:pic>
        <p:nvPicPr>
          <p:cNvPr id="9" name="Picture 8">
            <a:extLst>
              <a:ext uri="{FF2B5EF4-FFF2-40B4-BE49-F238E27FC236}">
                <a16:creationId xmlns:a16="http://schemas.microsoft.com/office/drawing/2014/main" id="{0FEB39D8-DDD1-7A42-892D-230AB9939530}"/>
              </a:ext>
            </a:extLst>
          </p:cNvPr>
          <p:cNvPicPr>
            <a:picLocks noChangeAspect="1"/>
          </p:cNvPicPr>
          <p:nvPr/>
        </p:nvPicPr>
        <p:blipFill>
          <a:blip r:embed="rId5"/>
          <a:stretch>
            <a:fillRect/>
          </a:stretch>
        </p:blipFill>
        <p:spPr>
          <a:xfrm>
            <a:off x="5242049" y="3238500"/>
            <a:ext cx="4051300" cy="1905000"/>
          </a:xfrm>
          <a:prstGeom prst="rect">
            <a:avLst/>
          </a:prstGeom>
        </p:spPr>
      </p:pic>
      <p:pic>
        <p:nvPicPr>
          <p:cNvPr id="10" name="Picture 9">
            <a:extLst>
              <a:ext uri="{FF2B5EF4-FFF2-40B4-BE49-F238E27FC236}">
                <a16:creationId xmlns:a16="http://schemas.microsoft.com/office/drawing/2014/main" id="{32F66825-92E5-1044-B8E0-6F33D0C54BDF}"/>
              </a:ext>
            </a:extLst>
          </p:cNvPr>
          <p:cNvPicPr>
            <a:picLocks noChangeAspect="1"/>
          </p:cNvPicPr>
          <p:nvPr/>
        </p:nvPicPr>
        <p:blipFill>
          <a:blip r:embed="rId6"/>
          <a:stretch>
            <a:fillRect/>
          </a:stretch>
        </p:blipFill>
        <p:spPr>
          <a:xfrm>
            <a:off x="0" y="775409"/>
            <a:ext cx="2418608" cy="3415591"/>
          </a:xfrm>
          <a:prstGeom prst="rect">
            <a:avLst/>
          </a:prstGeom>
        </p:spPr>
      </p:pic>
    </p:spTree>
    <p:extLst>
      <p:ext uri="{BB962C8B-B14F-4D97-AF65-F5344CB8AC3E}">
        <p14:creationId xmlns:p14="http://schemas.microsoft.com/office/powerpoint/2010/main" val="2659700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35B59-5992-084D-BEBD-022F28C20CCE}"/>
              </a:ext>
            </a:extLst>
          </p:cNvPr>
          <p:cNvSpPr>
            <a:spLocks noGrp="1"/>
          </p:cNvSpPr>
          <p:nvPr>
            <p:ph type="title"/>
          </p:nvPr>
        </p:nvSpPr>
        <p:spPr/>
        <p:txBody>
          <a:bodyPr/>
          <a:lstStyle/>
          <a:p>
            <a:r>
              <a:rPr lang="en-US" dirty="0"/>
              <a:t>Deep Learning</a:t>
            </a:r>
          </a:p>
        </p:txBody>
      </p:sp>
      <p:sp>
        <p:nvSpPr>
          <p:cNvPr id="3" name="Text Placeholder 2">
            <a:extLst>
              <a:ext uri="{FF2B5EF4-FFF2-40B4-BE49-F238E27FC236}">
                <a16:creationId xmlns:a16="http://schemas.microsoft.com/office/drawing/2014/main" id="{FF210D92-F05F-D341-A075-9BBDD20CD58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86720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5" name="Oval 4">
            <a:extLst>
              <a:ext uri="{FF2B5EF4-FFF2-40B4-BE49-F238E27FC236}">
                <a16:creationId xmlns:a16="http://schemas.microsoft.com/office/drawing/2014/main" id="{3563CF3C-29C2-8647-AB87-F2AC27569088}"/>
              </a:ext>
            </a:extLst>
          </p:cNvPr>
          <p:cNvSpPr/>
          <p:nvPr/>
        </p:nvSpPr>
        <p:spPr>
          <a:xfrm>
            <a:off x="336884" y="95322"/>
            <a:ext cx="8264409" cy="4893508"/>
          </a:xfrm>
          <a:prstGeom prst="ellipse">
            <a:avLst/>
          </a:prstGeom>
          <a:solidFill>
            <a:schemeClr val="accent2">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Google Shape;60;p14"/>
          <p:cNvSpPr txBox="1">
            <a:spLocks noGrp="1"/>
          </p:cNvSpPr>
          <p:nvPr>
            <p:ph type="title"/>
          </p:nvPr>
        </p:nvSpPr>
        <p:spPr>
          <a:xfrm>
            <a:off x="436829" y="2085792"/>
            <a:ext cx="207905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Artificial Intelligence</a:t>
            </a:r>
            <a:endParaRPr dirty="0"/>
          </a:p>
        </p:txBody>
      </p:sp>
      <p:sp>
        <p:nvSpPr>
          <p:cNvPr id="10" name="Oval 9">
            <a:extLst>
              <a:ext uri="{FF2B5EF4-FFF2-40B4-BE49-F238E27FC236}">
                <a16:creationId xmlns:a16="http://schemas.microsoft.com/office/drawing/2014/main" id="{CFE68041-3BDD-6946-AF9E-9982C985CA90}"/>
              </a:ext>
            </a:extLst>
          </p:cNvPr>
          <p:cNvSpPr/>
          <p:nvPr/>
        </p:nvSpPr>
        <p:spPr>
          <a:xfrm>
            <a:off x="2415941" y="750484"/>
            <a:ext cx="5461853" cy="3583184"/>
          </a:xfrm>
          <a:prstGeom prst="ellipse">
            <a:avLst/>
          </a:prstGeom>
          <a:solidFill>
            <a:schemeClr val="accent2">
              <a:lumMod val="25000"/>
              <a:lumOff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60;p14">
            <a:extLst>
              <a:ext uri="{FF2B5EF4-FFF2-40B4-BE49-F238E27FC236}">
                <a16:creationId xmlns:a16="http://schemas.microsoft.com/office/drawing/2014/main" id="{626C3BED-FC55-CA44-8024-99BB2D304C32}"/>
              </a:ext>
            </a:extLst>
          </p:cNvPr>
          <p:cNvSpPr txBox="1">
            <a:spLocks/>
          </p:cNvSpPr>
          <p:nvPr/>
        </p:nvSpPr>
        <p:spPr>
          <a:xfrm>
            <a:off x="2544762" y="2085792"/>
            <a:ext cx="1742173" cy="4559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dirty="0"/>
              <a:t>Machine Learning</a:t>
            </a:r>
          </a:p>
        </p:txBody>
      </p:sp>
      <p:sp>
        <p:nvSpPr>
          <p:cNvPr id="11" name="Oval 10">
            <a:extLst>
              <a:ext uri="{FF2B5EF4-FFF2-40B4-BE49-F238E27FC236}">
                <a16:creationId xmlns:a16="http://schemas.microsoft.com/office/drawing/2014/main" id="{F3C94E9D-EE96-0D43-9964-B38DDF89A46D}"/>
              </a:ext>
            </a:extLst>
          </p:cNvPr>
          <p:cNvSpPr/>
          <p:nvPr/>
        </p:nvSpPr>
        <p:spPr>
          <a:xfrm>
            <a:off x="4349183" y="1677383"/>
            <a:ext cx="2954955" cy="1898231"/>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Google Shape;60;p14">
            <a:extLst>
              <a:ext uri="{FF2B5EF4-FFF2-40B4-BE49-F238E27FC236}">
                <a16:creationId xmlns:a16="http://schemas.microsoft.com/office/drawing/2014/main" id="{3C4C8C78-5528-554B-94D8-76F39BD487EF}"/>
              </a:ext>
            </a:extLst>
          </p:cNvPr>
          <p:cNvSpPr txBox="1">
            <a:spLocks/>
          </p:cNvSpPr>
          <p:nvPr/>
        </p:nvSpPr>
        <p:spPr>
          <a:xfrm>
            <a:off x="4529284" y="2255440"/>
            <a:ext cx="271392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dirty="0"/>
              <a:t>Deep Learning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E415F-9A26-0541-8CCB-987BB4030FF0}"/>
              </a:ext>
            </a:extLst>
          </p:cNvPr>
          <p:cNvSpPr>
            <a:spLocks noGrp="1"/>
          </p:cNvSpPr>
          <p:nvPr>
            <p:ph type="title"/>
          </p:nvPr>
        </p:nvSpPr>
        <p:spPr/>
        <p:txBody>
          <a:bodyPr/>
          <a:lstStyle/>
          <a:p>
            <a:r>
              <a:rPr lang="en-US" dirty="0"/>
              <a:t>Examples</a:t>
            </a:r>
          </a:p>
        </p:txBody>
      </p:sp>
    </p:spTree>
    <p:extLst>
      <p:ext uri="{BB962C8B-B14F-4D97-AF65-F5344CB8AC3E}">
        <p14:creationId xmlns:p14="http://schemas.microsoft.com/office/powerpoint/2010/main" val="190174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Supervised and Unsupervised</a:t>
            </a:r>
            <a:endParaRPr/>
          </a:p>
        </p:txBody>
      </p:sp>
      <p:sp>
        <p:nvSpPr>
          <p:cNvPr id="85" name="Google Shape;85;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1" name="Google Shape;9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3978</TotalTime>
  <Words>611</Words>
  <Application>Microsoft Macintosh PowerPoint</Application>
  <PresentationFormat>On-screen Show (16:9)</PresentationFormat>
  <Paragraphs>49</Paragraphs>
  <Slides>9</Slides>
  <Notes>9</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9</vt:i4>
      </vt:variant>
    </vt:vector>
  </HeadingPairs>
  <TitlesOfParts>
    <vt:vector size="11" baseType="lpstr">
      <vt:lpstr>Arial</vt:lpstr>
      <vt:lpstr>Simple Light</vt:lpstr>
      <vt:lpstr>Introduction to Machine Learning</vt:lpstr>
      <vt:lpstr>Artificial Intelligence</vt:lpstr>
      <vt:lpstr>Machine Learning</vt:lpstr>
      <vt:lpstr>PowerPoint Presentation</vt:lpstr>
      <vt:lpstr>Deep Learning</vt:lpstr>
      <vt:lpstr>Artificial Intelligence</vt:lpstr>
      <vt:lpstr>Examples</vt:lpstr>
      <vt:lpstr>Supervised and Unsupervised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Machine Learning</dc:title>
  <cp:lastModifiedBy>KYLI NICOLE MCKAY-BISHOP</cp:lastModifiedBy>
  <cp:revision>19</cp:revision>
  <dcterms:modified xsi:type="dcterms:W3CDTF">2019-10-13T20:46:30Z</dcterms:modified>
</cp:coreProperties>
</file>